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docProps/custom.xml" ContentType="application/vnd.openxmlformats-officedocument.custom-properties+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Public Sans" charset="0"/>
      <p:regular r:id="rId10"/>
      <p:bold r:id="rId11"/>
      <p:italic r:id="rId12"/>
      <p:boldItalic r:id="rId13"/>
    </p:embeddedFont>
    <p:embeddedFont>
      <p:font typeface="EB Garamond Medium" charset="0"/>
      <p:regular r:id="rId14"/>
      <p:bold r:id="rId15"/>
      <p:italic r:id="rId16"/>
      <p:boldItalic r:id="rId17"/>
    </p:embeddedFont>
    <p:embeddedFont>
      <p:font typeface="Montserrat ExtraBold" charset="0"/>
      <p:bold r:id="rId18"/>
      <p:boldItalic r:id="rId19"/>
    </p:embeddedFont>
    <p:embeddedFont>
      <p:font typeface="EB Garamond" charset="0"/>
      <p:regular r:id="rId20"/>
      <p:bold r:id="rId21"/>
      <p:italic r:id="rId22"/>
      <p:boldItalic r:id="rId23"/>
    </p:embeddedFont>
    <p:embeddedFont>
      <p:font typeface="EB Garamond ExtraBold" charset="0"/>
      <p:bold r:id="rId24"/>
      <p:boldItalic r:id="rId25"/>
    </p:embeddedFont>
    <p:embeddedFont>
      <p:font typeface="EB Garamond SemiBold" charset="0"/>
      <p:regular r:id="rId26"/>
      <p:bold r:id="rId27"/>
      <p:italic r:id="rId28"/>
      <p:boldItalic r:id="rId29"/>
    </p:embeddedFont>
    <p:embeddedFont>
      <p:font typeface="Calibri"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goBr7w2w/k6FukyUV8zyuRKQ1f/Q=="/>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FCDFE8DD-8876-4DAC-8A29-8DA13A1A0097}">
  <a:tblStyle styleId="{FCDFE8DD-8876-4DAC-8A29-8DA13A1A0097}"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115" d="100"/>
          <a:sy n="115" d="100"/>
        </p:scale>
        <p:origin x="-684" y="-102"/>
      </p:cViewPr>
      <p:guideLst>
        <p:guide orient="horz" pos="2395"/>
        <p:guide orient="horz" pos="1429"/>
        <p:guide orient="horz" pos="158"/>
        <p:guide orient="horz" pos="2787"/>
        <p:guide pos="2880"/>
        <p:guide pos="423"/>
        <p:guide pos="2001"/>
        <p:guide pos="3388"/>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font" Target="fonts/font2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font" Target="fonts/font2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36"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font" Target="fonts/font21.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1f5dca458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g1f5dca458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5" name="Google Shape;1855;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1f5dca458e3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1f5dca458e3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4" name="Google Shape;1874;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0" name="Google Shape;1880;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40" t="31"/>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864" b="4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864" b="4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07" b="4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103" b="43"/>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103" b="43"/>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41" r="40" b="82"/>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75" r="89"/>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49"/>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71" r="59"/>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5" y="226006"/>
            <a:ext cx="175225" cy="429388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41" r="30" b="41"/>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54" r="104"/>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901"/>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51" t="46" r="26" b="10"/>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r="42"/>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r="42"/>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t="44" r="7" b="13"/>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t="44" r="7" b="13"/>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55" r="46" b="126"/>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smtClean="0"/>
              <a:t>“BLOG WEBSITE”</a:t>
            </a:r>
            <a:endParaRP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CREATING A To-Do LIST USING REACT JS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1f5dca458e3_0_0"/>
          <p:cNvSpPr txBox="1">
            <a:spLocks noGrp="1"/>
          </p:cNvSpPr>
          <p:nvPr>
            <p:ph type="body" idx="1"/>
          </p:nvPr>
        </p:nvSpPr>
        <p:spPr>
          <a:xfrm>
            <a:off x="489450" y="647046"/>
            <a:ext cx="6891900" cy="16215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500" b="1" dirty="0">
                <a:solidFill>
                  <a:srgbClr val="0B5394"/>
                </a:solidFill>
                <a:latin typeface="EB Garamond Medium"/>
                <a:ea typeface="EB Garamond Medium"/>
                <a:cs typeface="EB Garamond Medium"/>
                <a:sym typeface="EB Garamond Medium"/>
              </a:rPr>
              <a:t>Create various Front End Programs</a:t>
            </a:r>
            <a:endParaRPr sz="15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1500">
              <a:solidFill>
                <a:schemeClr val="dk1"/>
              </a:solidFill>
              <a:latin typeface="EB Garamond Medium"/>
              <a:ea typeface="EB Garamond Medium"/>
              <a:cs typeface="EB Garamond Medium"/>
              <a:sym typeface="EB Garamond Medium"/>
            </a:endParaRPr>
          </a:p>
          <a:p>
            <a:pPr marL="457200" lvl="0" indent="-323850" algn="l" rtl="0">
              <a:lnSpc>
                <a:spcPct val="107916"/>
              </a:lnSpc>
              <a:spcBef>
                <a:spcPts val="0"/>
              </a:spcBef>
              <a:spcAft>
                <a:spcPts val="0"/>
              </a:spcAft>
              <a:buClr>
                <a:schemeClr val="dk1"/>
              </a:buClr>
              <a:buSzPts val="1500"/>
              <a:buFont typeface="EB Garamond Medium"/>
              <a:buChar char="●"/>
            </a:pPr>
            <a:r>
              <a:rPr lang="en-US" sz="1500" dirty="0">
                <a:solidFill>
                  <a:schemeClr val="dk1"/>
                </a:solidFill>
                <a:latin typeface="EB Garamond Medium"/>
                <a:ea typeface="EB Garamond Medium"/>
                <a:cs typeface="EB Garamond Medium"/>
                <a:sym typeface="EB Garamond Medium"/>
              </a:rPr>
              <a:t>Draw and design a uniform front end code for </a:t>
            </a:r>
            <a:r>
              <a:rPr lang="en-US" sz="1500" dirty="0" smtClean="0">
                <a:solidFill>
                  <a:schemeClr val="dk1"/>
                </a:solidFill>
                <a:latin typeface="EB Garamond Medium"/>
                <a:ea typeface="EB Garamond Medium"/>
                <a:cs typeface="EB Garamond Medium"/>
                <a:sym typeface="EB Garamond Medium"/>
              </a:rPr>
              <a:t>“Blog Website”</a:t>
            </a:r>
            <a:endParaRPr sz="1500">
              <a:solidFill>
                <a:schemeClr val="dk1"/>
              </a:solidFill>
              <a:latin typeface="EB Garamond Medium"/>
              <a:ea typeface="EB Garamond Medium"/>
              <a:cs typeface="EB Garamond Medium"/>
              <a:sym typeface="EB Garamond Medium"/>
            </a:endParaRPr>
          </a:p>
          <a:p>
            <a:pPr marL="457200" lvl="0" indent="-323850" algn="l" rtl="0">
              <a:lnSpc>
                <a:spcPct val="107916"/>
              </a:lnSpc>
              <a:spcBef>
                <a:spcPts val="0"/>
              </a:spcBef>
              <a:spcAft>
                <a:spcPts val="0"/>
              </a:spcAft>
              <a:buClr>
                <a:schemeClr val="dk1"/>
              </a:buClr>
              <a:buSzPts val="1500"/>
              <a:buFont typeface="EB Garamond Medium"/>
              <a:buChar char="●"/>
            </a:pPr>
            <a:r>
              <a:rPr lang="en-US" sz="1500" dirty="0">
                <a:solidFill>
                  <a:schemeClr val="dk1"/>
                </a:solidFill>
                <a:latin typeface="EB Garamond Medium"/>
                <a:ea typeface="EB Garamond Medium"/>
                <a:cs typeface="EB Garamond Medium"/>
                <a:sym typeface="EB Garamond Medium"/>
              </a:rPr>
              <a:t>Draw and design a interactive front end code for </a:t>
            </a:r>
            <a:r>
              <a:rPr lang="en-US" sz="1500" dirty="0" smtClean="0">
                <a:solidFill>
                  <a:schemeClr val="dk1"/>
                </a:solidFill>
                <a:latin typeface="EB Garamond Medium"/>
                <a:ea typeface="EB Garamond Medium"/>
                <a:cs typeface="EB Garamond Medium"/>
                <a:sym typeface="EB Garamond Medium"/>
              </a:rPr>
              <a:t>“Blog Website”</a:t>
            </a:r>
            <a:endParaRPr sz="1500">
              <a:solidFill>
                <a:srgbClr val="0B5394"/>
              </a:solidFill>
              <a:latin typeface="Montserrat ExtraBold"/>
              <a:ea typeface="Montserrat ExtraBold"/>
              <a:cs typeface="Montserrat ExtraBold"/>
              <a:sym typeface="Montserrat ExtraBold"/>
            </a:endParaRPr>
          </a:p>
        </p:txBody>
      </p:sp>
      <p:sp>
        <p:nvSpPr>
          <p:cNvPr id="1848" name="Google Shape;1848;g1f5dca458e3_0_0"/>
          <p:cNvSpPr txBox="1">
            <a:spLocks noGrp="1"/>
          </p:cNvSpPr>
          <p:nvPr>
            <p:ph type="body" idx="2"/>
          </p:nvPr>
        </p:nvSpPr>
        <p:spPr>
          <a:xfrm>
            <a:off x="489450" y="3568146"/>
            <a:ext cx="7048500" cy="9531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Developing complicated UI using </a:t>
            </a:r>
            <a:r>
              <a:rPr lang="en-US" sz="1100">
                <a:latin typeface="EB Garamond"/>
                <a:ea typeface="EB Garamond"/>
                <a:cs typeface="EB Garamond"/>
                <a:sym typeface="EB Garamond"/>
              </a:rPr>
              <a:t>HTML</a:t>
            </a:r>
            <a:r>
              <a:rPr lang="en-US" sz="1100" i="0" u="none" strike="noStrike" cap="none">
                <a:solidFill>
                  <a:srgbClr val="000000"/>
                </a:solidFill>
                <a:latin typeface="EB Garamond"/>
                <a:ea typeface="EB Garamond"/>
                <a:cs typeface="EB Garamond"/>
                <a:sym typeface="EB Garamond"/>
              </a:rPr>
              <a:t> components</a:t>
            </a:r>
            <a:endParaRPr>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Using props drilling and context to pass variables</a:t>
            </a:r>
            <a:endParaRPr>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Getting familiar with different type of api calls</a:t>
            </a:r>
            <a:endParaRPr>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Handling different input data</a:t>
            </a:r>
            <a:endParaRPr sz="1100" i="0" u="none" strike="noStrike" cap="none">
              <a:solidFill>
                <a:srgbClr val="000000"/>
              </a:solidFill>
              <a:latin typeface="EB Garamond"/>
              <a:ea typeface="EB Garamond"/>
              <a:cs typeface="EB Garamond"/>
              <a:sym typeface="EB Garamond"/>
            </a:endParaRPr>
          </a:p>
        </p:txBody>
      </p:sp>
      <p:sp>
        <p:nvSpPr>
          <p:cNvPr id="1849" name="Google Shape;1849;g1f5dca458e3_0_0"/>
          <p:cNvSpPr txBox="1"/>
          <p:nvPr/>
        </p:nvSpPr>
        <p:spPr>
          <a:xfrm>
            <a:off x="489450" y="2539538"/>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i="0" u="none" strike="noStrike" cap="none">
                <a:solidFill>
                  <a:schemeClr val="dk1"/>
                </a:solidFill>
                <a:latin typeface="EB Garamond"/>
                <a:ea typeface="EB Garamond"/>
                <a:cs typeface="EB Garamond"/>
                <a:sym typeface="EB Garamond"/>
              </a:rPr>
              <a:t>100% Completion of the above tasks</a:t>
            </a:r>
            <a:endParaRPr>
              <a:latin typeface="EB Garamond"/>
              <a:ea typeface="EB Garamond"/>
              <a:cs typeface="EB Garamond"/>
              <a:sym typeface="EB Garamond"/>
            </a:endParaRPr>
          </a:p>
        </p:txBody>
      </p:sp>
      <p:sp>
        <p:nvSpPr>
          <p:cNvPr id="1850" name="Google Shape;1850;g1f5dca458e3_0_0"/>
          <p:cNvSpPr txBox="1"/>
          <p:nvPr/>
        </p:nvSpPr>
        <p:spPr>
          <a:xfrm>
            <a:off x="445780" y="317196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chemeClr val="lt2"/>
                </a:solidFill>
                <a:latin typeface="EB Garamond"/>
                <a:ea typeface="EB Garamond"/>
                <a:cs typeface="EB Garamond"/>
                <a:sym typeface="EB Garamond"/>
              </a:rPr>
              <a:t>Learning outcome</a:t>
            </a:r>
            <a:endParaRPr sz="1800" b="1">
              <a:latin typeface="EB Garamond"/>
              <a:ea typeface="EB Garamond"/>
              <a:cs typeface="EB Garamond"/>
              <a:sym typeface="EB Garamond"/>
            </a:endParaRPr>
          </a:p>
        </p:txBody>
      </p:sp>
      <p:sp>
        <p:nvSpPr>
          <p:cNvPr id="1851" name="Google Shape;1851;g1f5dca458e3_0_0"/>
          <p:cNvSpPr txBox="1"/>
          <p:nvPr/>
        </p:nvSpPr>
        <p:spPr>
          <a:xfrm>
            <a:off x="445774" y="250825"/>
            <a:ext cx="38232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i="0" u="none" strike="noStrike" cap="none">
                <a:solidFill>
                  <a:srgbClr val="0B5394"/>
                </a:solidFill>
                <a:latin typeface="EB Garamond ExtraBold"/>
                <a:ea typeface="EB Garamond ExtraBold"/>
                <a:cs typeface="EB Garamond ExtraBold"/>
                <a:sym typeface="EB Garamond ExtraBold"/>
              </a:rPr>
              <a:t>Task 3 :: Frontend</a:t>
            </a:r>
            <a:r>
              <a:rPr lang="en-US" sz="1800">
                <a:solidFill>
                  <a:srgbClr val="0B5394"/>
                </a:solidFill>
                <a:latin typeface="EB Garamond ExtraBold"/>
                <a:ea typeface="EB Garamond ExtraBold"/>
                <a:cs typeface="EB Garamond ExtraBold"/>
                <a:sym typeface="EB Garamond ExtraBold"/>
              </a:rPr>
              <a:t> Creation</a:t>
            </a:r>
            <a:endParaRPr sz="1800">
              <a:solidFill>
                <a:srgbClr val="0B5394"/>
              </a:solidFill>
              <a:latin typeface="EB Garamond ExtraBold"/>
              <a:ea typeface="EB Garamond ExtraBold"/>
              <a:cs typeface="EB Garamond ExtraBold"/>
              <a:sym typeface="EB Garamond ExtraBold"/>
            </a:endParaRPr>
          </a:p>
        </p:txBody>
      </p:sp>
      <p:sp>
        <p:nvSpPr>
          <p:cNvPr id="1852" name="Google Shape;1852;g1f5dca458e3_0_0"/>
          <p:cNvSpPr txBox="1"/>
          <p:nvPr/>
        </p:nvSpPr>
        <p:spPr>
          <a:xfrm>
            <a:off x="489450" y="2220953"/>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i="0" u="none" strike="noStrike" cap="none">
                <a:solidFill>
                  <a:srgbClr val="0B5394"/>
                </a:solidFill>
                <a:latin typeface="Montserrat ExtraBold"/>
                <a:ea typeface="Montserrat ExtraBold"/>
                <a:cs typeface="Montserrat ExtraBold"/>
                <a:sym typeface="Montserrat ExtraBold"/>
              </a:rPr>
              <a:t>Evaluation Metric:</a:t>
            </a:r>
            <a:endParaRPr sz="1200" i="0" u="none" strike="noStrike" cap="none">
              <a:solidFill>
                <a:srgbClr val="0B5394"/>
              </a:solidFill>
              <a:latin typeface="Montserrat ExtraBold"/>
              <a:ea typeface="Montserrat ExtraBold"/>
              <a:cs typeface="Montserrat ExtraBold"/>
              <a:sym typeface="Montserrat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sp>
        <p:nvSpPr>
          <p:cNvPr id="1859" name="Google Shape;1859;g2139e008f02_0_0"/>
          <p:cNvSpPr txBox="1"/>
          <p:nvPr/>
        </p:nvSpPr>
        <p:spPr>
          <a:xfrm>
            <a:off x="546804" y="3005960"/>
            <a:ext cx="2629800" cy="4309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a:solidFill>
                <a:schemeClr val="lt2"/>
              </a:solidFill>
              <a:latin typeface="EB Garamond"/>
              <a:ea typeface="EB Garamond"/>
              <a:cs typeface="EB Garamond"/>
              <a:sym typeface="EB Garamond"/>
            </a:endParaRPr>
          </a:p>
        </p:txBody>
      </p:sp>
      <p:sp>
        <p:nvSpPr>
          <p:cNvPr id="5" name="TextBox 4"/>
          <p:cNvSpPr txBox="1"/>
          <p:nvPr/>
        </p:nvSpPr>
        <p:spPr>
          <a:xfrm>
            <a:off x="588578" y="746234"/>
            <a:ext cx="7409793" cy="2062103"/>
          </a:xfrm>
          <a:prstGeom prst="rect">
            <a:avLst/>
          </a:prstGeom>
          <a:noFill/>
        </p:spPr>
        <p:txBody>
          <a:bodyPr wrap="square" rtlCol="0">
            <a:spAutoFit/>
          </a:bodyPr>
          <a:lstStyle/>
          <a:p>
            <a:r>
              <a:rPr lang="en-US" sz="1600" dirty="0" smtClean="0">
                <a:latin typeface="Times New Roman" pitchFamily="18" charset="0"/>
                <a:cs typeface="Times New Roman" pitchFamily="18" charset="0"/>
              </a:rPr>
              <a:t>STEP-1 Setting up the environment .</a:t>
            </a:r>
          </a:p>
          <a:p>
            <a:r>
              <a:rPr lang="en-US" sz="1600" dirty="0" smtClean="0">
                <a:latin typeface="Times New Roman" pitchFamily="18" charset="0"/>
                <a:cs typeface="Times New Roman" pitchFamily="18" charset="0"/>
              </a:rPr>
              <a:t>STEP-2 Creating the To-Do List component.</a:t>
            </a:r>
          </a:p>
          <a:p>
            <a:r>
              <a:rPr lang="en-US" sz="1600" dirty="0" smtClean="0">
                <a:latin typeface="Times New Roman" pitchFamily="18" charset="0"/>
                <a:cs typeface="Times New Roman" pitchFamily="18" charset="0"/>
              </a:rPr>
              <a:t>STEP-3 Creating the Add Task component.</a:t>
            </a:r>
          </a:p>
          <a:p>
            <a:r>
              <a:rPr lang="en-US" sz="1600" dirty="0" smtClean="0">
                <a:latin typeface="Times New Roman" pitchFamily="18" charset="0"/>
                <a:cs typeface="Times New Roman" pitchFamily="18" charset="0"/>
              </a:rPr>
              <a:t>STEP-4 Creating the Task component.</a:t>
            </a:r>
          </a:p>
          <a:p>
            <a:r>
              <a:rPr lang="en-US" sz="1600" dirty="0" smtClean="0">
                <a:latin typeface="Times New Roman" pitchFamily="18" charset="0"/>
                <a:cs typeface="Times New Roman" pitchFamily="18" charset="0"/>
              </a:rPr>
              <a:t>STEP-5 Adding state to the To-Do List component.</a:t>
            </a:r>
          </a:p>
          <a:p>
            <a:r>
              <a:rPr lang="en-US" sz="1600" dirty="0" smtClean="0">
                <a:latin typeface="Times New Roman" pitchFamily="18" charset="0"/>
                <a:cs typeface="Times New Roman" pitchFamily="18" charset="0"/>
              </a:rPr>
              <a:t>STEP-6 Adding new tasks to the To-Do List</a:t>
            </a:r>
          </a:p>
          <a:p>
            <a:r>
              <a:rPr lang="en-US" sz="1600" dirty="0" smtClean="0">
                <a:latin typeface="Times New Roman" pitchFamily="18" charset="0"/>
                <a:cs typeface="Times New Roman" pitchFamily="18" charset="0"/>
              </a:rPr>
              <a:t>STEP-7 Marking tasks as completed.</a:t>
            </a:r>
          </a:p>
          <a:p>
            <a:r>
              <a:rPr lang="en-US" sz="1600" dirty="0" smtClean="0">
                <a:latin typeface="Times New Roman" pitchFamily="18" charset="0"/>
                <a:cs typeface="Times New Roman" pitchFamily="18" charset="0"/>
              </a:rPr>
              <a:t>STEP-8 Conclude the task using the code - </a:t>
            </a:r>
            <a:r>
              <a:rPr lang="en-US" sz="1600" dirty="0" err="1" smtClean="0">
                <a:latin typeface="Times New Roman" pitchFamily="18" charset="0"/>
                <a:cs typeface="Times New Roman" pitchFamily="18" charset="0"/>
              </a:rPr>
              <a:t>npm</a:t>
            </a:r>
            <a:r>
              <a:rPr lang="en-US" sz="1600" dirty="0" smtClean="0">
                <a:latin typeface="Times New Roman" pitchFamily="18" charset="0"/>
                <a:cs typeface="Times New Roman" pitchFamily="18" charset="0"/>
              </a:rPr>
              <a:t> start.</a:t>
            </a:r>
            <a:endParaRPr lang="en-US" sz="1600" dirty="0">
              <a:latin typeface="Times New Roman" pitchFamily="18" charset="0"/>
              <a:cs typeface="Times New Roman" pitchFamily="18" charset="0"/>
            </a:endParaRPr>
          </a:p>
        </p:txBody>
      </p:sp>
      <p:sp>
        <p:nvSpPr>
          <p:cNvPr id="6" name="TextBox 5"/>
          <p:cNvSpPr txBox="1"/>
          <p:nvPr/>
        </p:nvSpPr>
        <p:spPr>
          <a:xfrm>
            <a:off x="746234" y="3384331"/>
            <a:ext cx="7094483" cy="1846659"/>
          </a:xfrm>
          <a:prstGeom prst="rect">
            <a:avLst/>
          </a:prstGeom>
          <a:noFill/>
        </p:spPr>
        <p:txBody>
          <a:bodyPr wrap="square" rtlCol="0">
            <a:spAutoFit/>
          </a:bodyPr>
          <a:lstStyle/>
          <a:p>
            <a:pPr>
              <a:buFont typeface="Arial" pitchFamily="34" charset="0"/>
              <a:buChar char="•"/>
            </a:pPr>
            <a:r>
              <a:rPr lang="en-US" dirty="0" smtClean="0">
                <a:latin typeface="Times New Roman" pitchFamily="18" charset="0"/>
                <a:cs typeface="Times New Roman" pitchFamily="18" charset="0"/>
              </a:rPr>
              <a:t>Our travel blog website is all about inspiring and informing travelers like you. We have captivating travel stories, detailed destination guides, and practical tips to help you plan your next adventure.</a:t>
            </a:r>
          </a:p>
          <a:p>
            <a:endParaRPr lang="en-US" sz="1600" dirty="0" smtClean="0">
              <a:latin typeface="Times New Roman" pitchFamily="18" charset="0"/>
              <a:cs typeface="Times New Roman" pitchFamily="18" charset="0"/>
            </a:endParaRPr>
          </a:p>
          <a:p>
            <a:pPr>
              <a:buFont typeface="Arial" pitchFamily="34" charset="0"/>
              <a:buChar char="•"/>
            </a:pPr>
            <a:r>
              <a:rPr lang="en-US" dirty="0" smtClean="0">
                <a:latin typeface="Times New Roman" pitchFamily="18" charset="0"/>
                <a:cs typeface="Times New Roman" pitchFamily="18" charset="0"/>
              </a:rPr>
              <a:t>Explore stunning destinations, get insider tips, and immerse yourself in the world of travel through our blog. Let us be your go-to resource for all things travel-related!</a:t>
            </a:r>
          </a:p>
          <a:p>
            <a:endParaRPr lang="en-IN" dirty="0" smtClean="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1f5dca458e3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5" name="Google Shape;1865;g1f5dca458e3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b="0" dirty="0" smtClean="0">
                <a:latin typeface="Times New Roman" pitchFamily="18" charset="0"/>
                <a:ea typeface="EB Garamond"/>
                <a:cs typeface="Times New Roman" pitchFamily="18" charset="0"/>
                <a:sym typeface="EB Garamond"/>
              </a:rPr>
              <a:t> Feedback &amp; Usability Testing </a:t>
            </a:r>
            <a:endParaRPr b="0">
              <a:latin typeface="Times New Roman" pitchFamily="18" charset="0"/>
              <a:ea typeface="EB Garamond"/>
              <a:cs typeface="Times New Roman" pitchFamily="18" charset="0"/>
              <a:sym typeface="EB Garamond"/>
            </a:endParaRPr>
          </a:p>
        </p:txBody>
      </p:sp>
      <p:sp>
        <p:nvSpPr>
          <p:cNvPr id="1866" name="Google Shape;1866;g1f5dca458e3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b="0" dirty="0" smtClean="0">
                <a:latin typeface="Times New Roman" pitchFamily="18" charset="0"/>
                <a:ea typeface="EB Garamond"/>
                <a:cs typeface="Times New Roman" pitchFamily="18" charset="0"/>
                <a:sym typeface="EB Garamond"/>
              </a:rPr>
              <a:t>Scalability  &amp; Documentation</a:t>
            </a:r>
            <a:endParaRPr b="0">
              <a:latin typeface="Times New Roman" pitchFamily="18" charset="0"/>
              <a:ea typeface="EB Garamond"/>
              <a:cs typeface="Times New Roman" pitchFamily="18" charset="0"/>
              <a:sym typeface="EB Garamond"/>
            </a:endParaRPr>
          </a:p>
        </p:txBody>
      </p:sp>
      <p:sp>
        <p:nvSpPr>
          <p:cNvPr id="1867" name="Google Shape;1867;g1f5dca458e3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0" dirty="0" smtClean="0">
                <a:latin typeface="Times New Roman" pitchFamily="18" charset="0"/>
                <a:ea typeface="EB Garamond"/>
                <a:cs typeface="Times New Roman" pitchFamily="18" charset="0"/>
                <a:sym typeface="EB Garamond"/>
              </a:rPr>
              <a:t>User Interface (UI)</a:t>
            </a:r>
            <a:endParaRPr b="0">
              <a:latin typeface="Times New Roman" pitchFamily="18" charset="0"/>
              <a:ea typeface="EB Garamond"/>
              <a:cs typeface="Times New Roman" pitchFamily="18" charset="0"/>
              <a:sym typeface="EB Garamond"/>
            </a:endParaRPr>
          </a:p>
        </p:txBody>
      </p:sp>
      <p:sp>
        <p:nvSpPr>
          <p:cNvPr id="1868" name="Google Shape;1868;g1f5dca458e3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0" dirty="0" smtClean="0">
                <a:latin typeface="Times New Roman" pitchFamily="18" charset="0"/>
                <a:ea typeface="EB Garamond"/>
                <a:cs typeface="Times New Roman" pitchFamily="18" charset="0"/>
                <a:sym typeface="EB Garamond"/>
              </a:rPr>
              <a:t>Functionality and Data Management</a:t>
            </a:r>
            <a:endParaRPr b="0">
              <a:latin typeface="Times New Roman" pitchFamily="18" charset="0"/>
              <a:ea typeface="EB Garamond"/>
              <a:cs typeface="Times New Roman" pitchFamily="18" charset="0"/>
              <a:sym typeface="EB Garamond"/>
            </a:endParaRPr>
          </a:p>
        </p:txBody>
      </p:sp>
      <p:sp>
        <p:nvSpPr>
          <p:cNvPr id="1869" name="Google Shape;1869;g1f5dca458e3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0" dirty="0" smtClean="0">
                <a:latin typeface="Times New Roman" pitchFamily="18" charset="0"/>
                <a:ea typeface="EB Garamond"/>
                <a:cs typeface="Times New Roman" pitchFamily="18" charset="0"/>
                <a:sym typeface="EB Garamond"/>
              </a:rPr>
              <a:t>User Experience (UX)</a:t>
            </a:r>
            <a:endParaRPr b="0">
              <a:latin typeface="Times New Roman" pitchFamily="18" charset="0"/>
              <a:ea typeface="EB Garamond"/>
              <a:cs typeface="Times New Roman" pitchFamily="18" charset="0"/>
              <a:sym typeface="EB Garamond"/>
            </a:endParaRPr>
          </a:p>
        </p:txBody>
      </p:sp>
      <p:sp>
        <p:nvSpPr>
          <p:cNvPr id="1870" name="Google Shape;1870;g1f5dca458e3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0" dirty="0" smtClean="0">
                <a:latin typeface="Times New Roman" pitchFamily="18" charset="0"/>
                <a:ea typeface="EB Garamond"/>
                <a:cs typeface="Times New Roman" pitchFamily="18" charset="0"/>
                <a:sym typeface="EB Garamond"/>
              </a:rPr>
              <a:t>Performance</a:t>
            </a:r>
            <a:endParaRPr b="0">
              <a:latin typeface="Times New Roman" pitchFamily="18" charset="0"/>
              <a:ea typeface="EB Garamond"/>
              <a:cs typeface="Times New Roman" pitchFamily="18" charset="0"/>
              <a:sym typeface="EB Garamond"/>
            </a:endParaRPr>
          </a:p>
        </p:txBody>
      </p:sp>
      <p:sp>
        <p:nvSpPr>
          <p:cNvPr id="1871" name="Google Shape;1871;g1f5dca458e3_0_1833"/>
          <p:cNvSpPr txBox="1"/>
          <p:nvPr/>
        </p:nvSpPr>
        <p:spPr>
          <a:xfrm>
            <a:off x="273269" y="125178"/>
            <a:ext cx="300596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a:solidFill>
                  <a:schemeClr val="lt2"/>
                </a:solidFill>
                <a:latin typeface="Times New Roman" pitchFamily="18" charset="0"/>
                <a:ea typeface="EB Garamond"/>
                <a:cs typeface="Times New Roman" pitchFamily="18" charset="0"/>
                <a:sym typeface="EB Garamond"/>
              </a:rPr>
              <a:t>Assessment Parameter</a:t>
            </a:r>
            <a:endParaRPr sz="2000" b="1">
              <a:solidFill>
                <a:schemeClr val="lt2"/>
              </a:solidFill>
              <a:latin typeface="Times New Roman" pitchFamily="18" charset="0"/>
              <a:ea typeface="EB Garamond"/>
              <a:cs typeface="Times New Roman" pitchFamily="18" charset="0"/>
              <a:sym typeface="EB Garamond"/>
            </a:endParaRPr>
          </a:p>
        </p:txBody>
      </p:sp>
      <p:sp>
        <p:nvSpPr>
          <p:cNvPr id="11" name="TextBox 10"/>
          <p:cNvSpPr txBox="1"/>
          <p:nvPr/>
        </p:nvSpPr>
        <p:spPr>
          <a:xfrm>
            <a:off x="2627586" y="4256690"/>
            <a:ext cx="914400" cy="307777"/>
          </a:xfrm>
          <a:prstGeom prst="rect">
            <a:avLst/>
          </a:prstGeom>
          <a:noFill/>
        </p:spPr>
        <p:txBody>
          <a:bodyPr wrap="square" rtlCol="0">
            <a:spAutoFit/>
          </a:bodyPr>
          <a:lstStyle/>
          <a:p>
            <a:r>
              <a:rPr lang="en-US" dirty="0" smtClean="0"/>
              <a:t>   Testing</a:t>
            </a:r>
            <a:endParaRPr lang="en-US" dirty="0"/>
          </a:p>
        </p:txBody>
      </p:sp>
      <p:sp>
        <p:nvSpPr>
          <p:cNvPr id="13" name="TextBox 12"/>
          <p:cNvSpPr txBox="1"/>
          <p:nvPr/>
        </p:nvSpPr>
        <p:spPr>
          <a:xfrm>
            <a:off x="1744717" y="3447394"/>
            <a:ext cx="830317" cy="307777"/>
          </a:xfrm>
          <a:prstGeom prst="rect">
            <a:avLst/>
          </a:prstGeom>
          <a:noFill/>
        </p:spPr>
        <p:txBody>
          <a:bodyPr wrap="square" rtlCol="0">
            <a:spAutoFit/>
          </a:bodyPr>
          <a:lstStyle/>
          <a:p>
            <a:r>
              <a:rPr lang="en-US" dirty="0" smtClean="0">
                <a:latin typeface="Times New Roman" pitchFamily="18" charset="0"/>
                <a:cs typeface="Times New Roman" pitchFamily="18" charset="0"/>
              </a:rPr>
              <a:t> Security</a:t>
            </a:r>
            <a:endParaRPr lang="en-US"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77" name="Google Shape;1877;p212"/>
          <p:cNvSpPr txBox="1">
            <a:spLocks noGrp="1"/>
          </p:cNvSpPr>
          <p:nvPr>
            <p:ph type="body" idx="2"/>
          </p:nvPr>
        </p:nvSpPr>
        <p:spPr>
          <a:xfrm>
            <a:off x="4089330" y="2220109"/>
            <a:ext cx="2722200" cy="523180"/>
          </a:xfrm>
          <a:prstGeom prst="rect">
            <a:avLst/>
          </a:prstGeom>
          <a:noFill/>
          <a:ln>
            <a:noFill/>
          </a:ln>
        </p:spPr>
        <p:txBody>
          <a:bodyPr spcFirstLastPara="1" wrap="square" lIns="91425" tIns="45700" rIns="91425" bIns="45700" anchor="ctr" anchorCtr="0">
            <a:spAutoFit/>
          </a:bodyPr>
          <a:lstStyle/>
          <a:p>
            <a:pPr marL="0" lvl="0" indent="0"/>
            <a:r>
              <a:rPr lang="en-US" b="0" i="0" smtClean="0">
                <a:solidFill>
                  <a:srgbClr val="BD8738"/>
                </a:solidFill>
                <a:latin typeface="EB Garamond SemiBold"/>
                <a:ea typeface="EB Garamond SemiBold"/>
                <a:cs typeface="EB Garamond SemiBold"/>
                <a:sym typeface="EB Garamond SemiBold"/>
              </a:rPr>
              <a:t>https://github.com/kuralarasan123/assessment-03.git</a:t>
            </a:r>
            <a:endParaRPr b="0" i="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pic>
        <p:nvPicPr>
          <p:cNvPr id="1882" name="Google Shape;1882;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255</Words>
  <PresentationFormat>On-screen Show (16:9)</PresentationFormat>
  <Paragraphs>40</Paragraphs>
  <Slides>7</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vt:i4>
      </vt:variant>
    </vt:vector>
  </HeadingPairs>
  <TitlesOfParts>
    <vt:vector size="18" baseType="lpstr">
      <vt:lpstr>Arial</vt:lpstr>
      <vt:lpstr>Public Sans</vt:lpstr>
      <vt:lpstr>EB Garamond Medium</vt:lpstr>
      <vt:lpstr>Montserrat ExtraBold</vt:lpstr>
      <vt:lpstr>EB Garamond</vt:lpstr>
      <vt:lpstr>EB Garamond ExtraBold</vt:lpstr>
      <vt:lpstr>Times New Roman</vt:lpstr>
      <vt:lpstr>EB Garamond SemiBold</vt:lpstr>
      <vt:lpstr>Calibri</vt:lpstr>
      <vt:lpstr>Noto Sans Symbols</vt:lpstr>
      <vt:lpstr>Simple Light</vt:lpstr>
      <vt:lpstr>Slide 1</vt:lpstr>
      <vt:lpstr>Slide 2</vt:lpstr>
      <vt:lpstr>Slide 3</vt:lpstr>
      <vt:lpstr>Slide 4</vt:lpstr>
      <vt:lpstr>Slide 5</vt:lpstr>
      <vt:lpstr>Slide 6</vt:lpstr>
      <vt:lpstr>Slide 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Manish Sharma</dc:creator>
  <cp:lastModifiedBy>IP LAB</cp:lastModifiedBy>
  <cp:revision>12</cp:revision>
  <dcterms:created xsi:type="dcterms:W3CDTF">2020-08-13T11:21:46Z</dcterms:created>
  <dcterms:modified xsi:type="dcterms:W3CDTF">2023-11-03T10:33:58Z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5279963</vt:lpwstr>
  </property>
  <property fmtid="{D5CDD505-2E9C-101B-9397-08002B2CF9AE}" pid="3" name="NXPowerLiteSettings">
    <vt:lpwstr>F7000400038000</vt:lpwstr>
  </property>
  <property fmtid="{D5CDD505-2E9C-101B-9397-08002B2CF9AE}" pid="4" name="NXPowerLiteVersion">
    <vt:lpwstr>S10.0.0</vt:lpwstr>
  </property>
</Properties>
</file>